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CBBE"/>
    <a:srgbClr val="93C571"/>
    <a:srgbClr val="A6E7A1"/>
    <a:srgbClr val="8EE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국가별 디지털 헬스케어 산업 전망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2020년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유럽</c:v>
                </c:pt>
                <c:pt idx="1">
                  <c:v>중국</c:v>
                </c:pt>
                <c:pt idx="2">
                  <c:v>아태지역</c:v>
                </c:pt>
                <c:pt idx="3">
                  <c:v>일본</c:v>
                </c:pt>
                <c:pt idx="4">
                  <c:v>캐나다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41.7</c:v>
                </c:pt>
                <c:pt idx="1">
                  <c:v>12.7</c:v>
                </c:pt>
                <c:pt idx="2">
                  <c:v>10.8</c:v>
                </c:pt>
                <c:pt idx="3">
                  <c:v>8.1</c:v>
                </c:pt>
                <c:pt idx="4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2027년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A6E-4C5F-838E-E1E2FF6786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유럽</c:v>
                </c:pt>
                <c:pt idx="1">
                  <c:v>중국</c:v>
                </c:pt>
                <c:pt idx="2">
                  <c:v>아태지역</c:v>
                </c:pt>
                <c:pt idx="3">
                  <c:v>일본</c:v>
                </c:pt>
                <c:pt idx="4">
                  <c:v>캐나다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118.5</c:v>
                </c:pt>
                <c:pt idx="1">
                  <c:v>53.5</c:v>
                </c:pt>
                <c:pt idx="2">
                  <c:v>42.8</c:v>
                </c:pt>
                <c:pt idx="3">
                  <c:v>21.5</c:v>
                </c:pt>
                <c:pt idx="4">
                  <c:v>11.6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0609824"/>
        <c:axId val="1800609408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8006094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800609824"/>
        <c:crosses val="max"/>
        <c:crossBetween val="between"/>
        <c:majorUnit val="40"/>
      </c:valAx>
      <c:catAx>
        <c:axId val="180060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0060940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B117D-4D43-4072-B5F3-1B01A6EAEFEF}" type="doc">
      <dgm:prSet loTypeId="urn:microsoft.com/office/officeart/2005/8/layout/target3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E9D750F7-1DAF-469F-A973-A432DA700F3D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측정</a:t>
          </a:r>
        </a:p>
      </dgm:t>
    </dgm:pt>
    <dgm:pt modelId="{64E0F332-D571-454C-9FA9-DA7D9F052D64}" type="parTrans" cxnId="{4E45CF62-B759-4399-B5DC-35607A1909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7D86C64-2C7E-477B-ADB4-CBE8BC1C661C}" type="sibTrans" cxnId="{4E45CF62-B759-4399-B5DC-35607A1909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2F5319D0-EB31-4E0C-B60B-B6040409A1EB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헬스케어 앱</a:t>
          </a:r>
        </a:p>
      </dgm:t>
    </dgm:pt>
    <dgm:pt modelId="{C3159475-C01A-4EB9-B7B1-BE61B519F065}" type="parTrans" cxnId="{688F5A4B-9A52-47AD-BF8D-C83CF17B997E}">
      <dgm:prSet/>
      <dgm:spPr/>
      <dgm:t>
        <a:bodyPr/>
        <a:lstStyle/>
        <a:p>
          <a:pPr latinLnBrk="1"/>
          <a:endParaRPr lang="ko-KR" altLang="en-US"/>
        </a:p>
      </dgm:t>
    </dgm:pt>
    <dgm:pt modelId="{EA6985C0-F959-4FFE-B364-64F8B10B0B0A}" type="sibTrans" cxnId="{688F5A4B-9A52-47AD-BF8D-C83CF17B997E}">
      <dgm:prSet/>
      <dgm:spPr/>
      <dgm:t>
        <a:bodyPr/>
        <a:lstStyle/>
        <a:p>
          <a:pPr latinLnBrk="1"/>
          <a:endParaRPr lang="ko-KR" altLang="en-US"/>
        </a:p>
      </dgm:t>
    </dgm:pt>
    <dgm:pt modelId="{2211C47C-FA0B-4EA9-B760-0B96192DCE8C}">
      <dgm:prSet custT="1"/>
      <dgm:spPr/>
      <dgm:t>
        <a:bodyPr/>
        <a:lstStyle/>
        <a:p>
          <a:pPr latinLnBrk="1"/>
          <a:r>
            <a:rPr lang="en-US" altLang="ko-KR" sz="1800" dirty="0">
              <a:latin typeface="돋움" panose="020B0600000101010101" pitchFamily="50" charset="-127"/>
              <a:ea typeface="돋움" panose="020B0600000101010101" pitchFamily="50" charset="-127"/>
            </a:rPr>
            <a:t>PC</a:t>
          </a:r>
          <a:endParaRPr lang="ko-KR" altLang="en-US" sz="1800" dirty="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7FEB951-52C1-49D5-BF8A-3D411052EF45}" type="parTrans" cxnId="{75BE1442-C236-43F3-BB08-52FB5E495879}">
      <dgm:prSet/>
      <dgm:spPr/>
      <dgm:t>
        <a:bodyPr/>
        <a:lstStyle/>
        <a:p>
          <a:pPr latinLnBrk="1"/>
          <a:endParaRPr lang="ko-KR" altLang="en-US"/>
        </a:p>
      </dgm:t>
    </dgm:pt>
    <dgm:pt modelId="{7E07FBE1-E1D4-4BE2-96D6-F291CFC450EC}" type="sibTrans" cxnId="{75BE1442-C236-43F3-BB08-52FB5E495879}">
      <dgm:prSet/>
      <dgm:spPr/>
      <dgm:t>
        <a:bodyPr/>
        <a:lstStyle/>
        <a:p>
          <a:pPr latinLnBrk="1"/>
          <a:endParaRPr lang="ko-KR" altLang="en-US"/>
        </a:p>
      </dgm:t>
    </dgm:pt>
    <dgm:pt modelId="{3CF15994-8740-4210-A90E-B5C8D991BCCD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모바일</a:t>
          </a:r>
        </a:p>
      </dgm:t>
    </dgm:pt>
    <dgm:pt modelId="{A0CCC682-3C95-4456-AD40-B5DA526C6646}" type="parTrans" cxnId="{787FBEEC-3D25-4823-A060-B91767D68DB5}">
      <dgm:prSet/>
      <dgm:spPr/>
      <dgm:t>
        <a:bodyPr/>
        <a:lstStyle/>
        <a:p>
          <a:pPr latinLnBrk="1"/>
          <a:endParaRPr lang="ko-KR" altLang="en-US"/>
        </a:p>
      </dgm:t>
    </dgm:pt>
    <dgm:pt modelId="{CEA3B789-706D-4329-8F8A-3D66E9382F6F}" type="sibTrans" cxnId="{787FBEEC-3D25-4823-A060-B91767D68DB5}">
      <dgm:prSet/>
      <dgm:spPr/>
      <dgm:t>
        <a:bodyPr/>
        <a:lstStyle/>
        <a:p>
          <a:pPr latinLnBrk="1"/>
          <a:endParaRPr lang="ko-KR" altLang="en-US"/>
        </a:p>
      </dgm:t>
    </dgm:pt>
    <dgm:pt modelId="{BE7C773C-4DA6-478A-BF59-E8BF15DB0AA8}" type="pres">
      <dgm:prSet presAssocID="{D84B117D-4D43-4072-B5F3-1B01A6EAEFE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5D82565-C1C4-4876-AE46-E890B6253E0B}" type="pres">
      <dgm:prSet presAssocID="{E9D750F7-1DAF-469F-A973-A432DA700F3D}" presName="circle1" presStyleLbl="node1" presStyleIdx="0" presStyleCnt="4"/>
      <dgm:spPr/>
    </dgm:pt>
    <dgm:pt modelId="{1E6012BF-1A25-463B-A40E-0DA54B0B3DE1}" type="pres">
      <dgm:prSet presAssocID="{E9D750F7-1DAF-469F-A973-A432DA700F3D}" presName="space" presStyleCnt="0"/>
      <dgm:spPr/>
    </dgm:pt>
    <dgm:pt modelId="{734DEF7E-EDE1-496D-BEAC-BC8B096C356C}" type="pres">
      <dgm:prSet presAssocID="{E9D750F7-1DAF-469F-A973-A432DA700F3D}" presName="rect1" presStyleLbl="alignAcc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8CF3BBC8-B775-4BFC-9BDA-4EAFE46996F6}" type="pres">
      <dgm:prSet presAssocID="{2F5319D0-EB31-4E0C-B60B-B6040409A1EB}" presName="vertSpace2" presStyleLbl="node1" presStyleIdx="0" presStyleCnt="4"/>
      <dgm:spPr/>
    </dgm:pt>
    <dgm:pt modelId="{C6D807E4-7BC9-4783-86CA-BE13689C18B1}" type="pres">
      <dgm:prSet presAssocID="{2F5319D0-EB31-4E0C-B60B-B6040409A1EB}" presName="circle2" presStyleLbl="node1" presStyleIdx="1" presStyleCnt="4"/>
      <dgm:spPr/>
    </dgm:pt>
    <dgm:pt modelId="{F115E979-2E01-439F-9EE9-E8FF3B09E4EA}" type="pres">
      <dgm:prSet presAssocID="{2F5319D0-EB31-4E0C-B60B-B6040409A1EB}" presName="rect2" presStyleLbl="alignAcc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3CD506DF-9DB1-4E46-AA8F-5CFE4CD65BC7}" type="pres">
      <dgm:prSet presAssocID="{2211C47C-FA0B-4EA9-B760-0B96192DCE8C}" presName="vertSpace3" presStyleLbl="node1" presStyleIdx="1" presStyleCnt="4"/>
      <dgm:spPr/>
    </dgm:pt>
    <dgm:pt modelId="{26101533-C58A-4D19-AA4A-DC192405D4F7}" type="pres">
      <dgm:prSet presAssocID="{2211C47C-FA0B-4EA9-B760-0B96192DCE8C}" presName="circle3" presStyleLbl="node1" presStyleIdx="2" presStyleCnt="4"/>
      <dgm:spPr/>
    </dgm:pt>
    <dgm:pt modelId="{08D5A7D8-5EED-4D3D-B262-EABB61681387}" type="pres">
      <dgm:prSet presAssocID="{2211C47C-FA0B-4EA9-B760-0B96192DCE8C}" presName="rect3" presStyleLbl="alignAcc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DA9B1CC8-2FA1-4076-B9B9-9ED9ACEBC524}" type="pres">
      <dgm:prSet presAssocID="{3CF15994-8740-4210-A90E-B5C8D991BCCD}" presName="vertSpace4" presStyleLbl="node1" presStyleIdx="2" presStyleCnt="4"/>
      <dgm:spPr/>
    </dgm:pt>
    <dgm:pt modelId="{8F06F369-7A2E-4592-A1DC-323A4BD32B2F}" type="pres">
      <dgm:prSet presAssocID="{3CF15994-8740-4210-A90E-B5C8D991BCCD}" presName="circle4" presStyleLbl="node1" presStyleIdx="3" presStyleCnt="4"/>
      <dgm:spPr/>
    </dgm:pt>
    <dgm:pt modelId="{48EF9A72-2579-43B5-888E-CAA58C66D155}" type="pres">
      <dgm:prSet presAssocID="{3CF15994-8740-4210-A90E-B5C8D991BCCD}" presName="rect4" presStyleLbl="alignAcc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EE33D50C-CB6B-4D0F-A4D4-00328D7143D1}" type="pres">
      <dgm:prSet presAssocID="{E9D750F7-1DAF-469F-A973-A432DA700F3D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5E0FF3D-7734-4768-B93F-5720BE849F77}" type="pres">
      <dgm:prSet presAssocID="{2F5319D0-EB31-4E0C-B60B-B6040409A1E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6DA3A31-7FBB-40DA-9331-CD90BB06DBC9}" type="pres">
      <dgm:prSet presAssocID="{2211C47C-FA0B-4EA9-B760-0B96192DCE8C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2B4C471-36D1-4237-A0D3-4C77E34D1083}" type="pres">
      <dgm:prSet presAssocID="{3CF15994-8740-4210-A90E-B5C8D991BCCD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8099A22-7D4E-4287-BF7A-B98BAB52D1F8}" type="presOf" srcId="{3CF15994-8740-4210-A90E-B5C8D991BCCD}" destId="{48EF9A72-2579-43B5-888E-CAA58C66D155}" srcOrd="0" destOrd="0" presId="urn:microsoft.com/office/officeart/2005/8/layout/target3"/>
    <dgm:cxn modelId="{D18623DF-A589-40A9-AEF9-73E85F29DF98}" type="presOf" srcId="{2211C47C-FA0B-4EA9-B760-0B96192DCE8C}" destId="{08D5A7D8-5EED-4D3D-B262-EABB61681387}" srcOrd="0" destOrd="0" presId="urn:microsoft.com/office/officeart/2005/8/layout/target3"/>
    <dgm:cxn modelId="{787FBEEC-3D25-4823-A060-B91767D68DB5}" srcId="{D84B117D-4D43-4072-B5F3-1B01A6EAEFEF}" destId="{3CF15994-8740-4210-A90E-B5C8D991BCCD}" srcOrd="3" destOrd="0" parTransId="{A0CCC682-3C95-4456-AD40-B5DA526C6646}" sibTransId="{CEA3B789-706D-4329-8F8A-3D66E9382F6F}"/>
    <dgm:cxn modelId="{75A83DDD-1DDF-453A-AB67-29CE04A71CA1}" type="presOf" srcId="{3CF15994-8740-4210-A90E-B5C8D991BCCD}" destId="{42B4C471-36D1-4237-A0D3-4C77E34D1083}" srcOrd="1" destOrd="0" presId="urn:microsoft.com/office/officeart/2005/8/layout/target3"/>
    <dgm:cxn modelId="{F7D7EFB7-496E-42D6-BE76-E76CBAE3F8CD}" type="presOf" srcId="{2F5319D0-EB31-4E0C-B60B-B6040409A1EB}" destId="{F5E0FF3D-7734-4768-B93F-5720BE849F77}" srcOrd="1" destOrd="0" presId="urn:microsoft.com/office/officeart/2005/8/layout/target3"/>
    <dgm:cxn modelId="{BC581AEC-19EB-4D61-B2F3-F2B524049292}" type="presOf" srcId="{D84B117D-4D43-4072-B5F3-1B01A6EAEFEF}" destId="{BE7C773C-4DA6-478A-BF59-E8BF15DB0AA8}" srcOrd="0" destOrd="0" presId="urn:microsoft.com/office/officeart/2005/8/layout/target3"/>
    <dgm:cxn modelId="{688F5A4B-9A52-47AD-BF8D-C83CF17B997E}" srcId="{D84B117D-4D43-4072-B5F3-1B01A6EAEFEF}" destId="{2F5319D0-EB31-4E0C-B60B-B6040409A1EB}" srcOrd="1" destOrd="0" parTransId="{C3159475-C01A-4EB9-B7B1-BE61B519F065}" sibTransId="{EA6985C0-F959-4FFE-B364-64F8B10B0B0A}"/>
    <dgm:cxn modelId="{75BE1442-C236-43F3-BB08-52FB5E495879}" srcId="{D84B117D-4D43-4072-B5F3-1B01A6EAEFEF}" destId="{2211C47C-FA0B-4EA9-B760-0B96192DCE8C}" srcOrd="2" destOrd="0" parTransId="{C7FEB951-52C1-49D5-BF8A-3D411052EF45}" sibTransId="{7E07FBE1-E1D4-4BE2-96D6-F291CFC450EC}"/>
    <dgm:cxn modelId="{4E45CF62-B759-4399-B5DC-35607A19090D}" srcId="{D84B117D-4D43-4072-B5F3-1B01A6EAEFEF}" destId="{E9D750F7-1DAF-469F-A973-A432DA700F3D}" srcOrd="0" destOrd="0" parTransId="{64E0F332-D571-454C-9FA9-DA7D9F052D64}" sibTransId="{97D86C64-2C7E-477B-ADB4-CBE8BC1C661C}"/>
    <dgm:cxn modelId="{250137AB-CE71-4417-A2C8-EAC86AD7595F}" type="presOf" srcId="{2F5319D0-EB31-4E0C-B60B-B6040409A1EB}" destId="{F115E979-2E01-439F-9EE9-E8FF3B09E4EA}" srcOrd="0" destOrd="0" presId="urn:microsoft.com/office/officeart/2005/8/layout/target3"/>
    <dgm:cxn modelId="{2B37A7C3-0B57-45BC-A088-A20013B0B6BE}" type="presOf" srcId="{E9D750F7-1DAF-469F-A973-A432DA700F3D}" destId="{734DEF7E-EDE1-496D-BEAC-BC8B096C356C}" srcOrd="0" destOrd="0" presId="urn:microsoft.com/office/officeart/2005/8/layout/target3"/>
    <dgm:cxn modelId="{B8BC8B5A-F4F3-49FB-B9E6-A2EA5779590D}" type="presOf" srcId="{2211C47C-FA0B-4EA9-B760-0B96192DCE8C}" destId="{26DA3A31-7FBB-40DA-9331-CD90BB06DBC9}" srcOrd="1" destOrd="0" presId="urn:microsoft.com/office/officeart/2005/8/layout/target3"/>
    <dgm:cxn modelId="{D810C11A-0A03-4583-8685-055CFADF94C7}" type="presOf" srcId="{E9D750F7-1DAF-469F-A973-A432DA700F3D}" destId="{EE33D50C-CB6B-4D0F-A4D4-00328D7143D1}" srcOrd="1" destOrd="0" presId="urn:microsoft.com/office/officeart/2005/8/layout/target3"/>
    <dgm:cxn modelId="{446DA53F-1472-426C-90E5-BBB4D59FC179}" type="presParOf" srcId="{BE7C773C-4DA6-478A-BF59-E8BF15DB0AA8}" destId="{A5D82565-C1C4-4876-AE46-E890B6253E0B}" srcOrd="0" destOrd="0" presId="urn:microsoft.com/office/officeart/2005/8/layout/target3"/>
    <dgm:cxn modelId="{79725434-E28E-4A8B-BCFC-7B8BCCB2DB20}" type="presParOf" srcId="{BE7C773C-4DA6-478A-BF59-E8BF15DB0AA8}" destId="{1E6012BF-1A25-463B-A40E-0DA54B0B3DE1}" srcOrd="1" destOrd="0" presId="urn:microsoft.com/office/officeart/2005/8/layout/target3"/>
    <dgm:cxn modelId="{B0F1436B-A2B5-422E-9F0B-30450687DCAB}" type="presParOf" srcId="{BE7C773C-4DA6-478A-BF59-E8BF15DB0AA8}" destId="{734DEF7E-EDE1-496D-BEAC-BC8B096C356C}" srcOrd="2" destOrd="0" presId="urn:microsoft.com/office/officeart/2005/8/layout/target3"/>
    <dgm:cxn modelId="{621A13F0-62CA-4EFF-BB94-259000BC514F}" type="presParOf" srcId="{BE7C773C-4DA6-478A-BF59-E8BF15DB0AA8}" destId="{8CF3BBC8-B775-4BFC-9BDA-4EAFE46996F6}" srcOrd="3" destOrd="0" presId="urn:microsoft.com/office/officeart/2005/8/layout/target3"/>
    <dgm:cxn modelId="{B506EB2C-EB54-46F6-9D3D-F9C857102833}" type="presParOf" srcId="{BE7C773C-4DA6-478A-BF59-E8BF15DB0AA8}" destId="{C6D807E4-7BC9-4783-86CA-BE13689C18B1}" srcOrd="4" destOrd="0" presId="urn:microsoft.com/office/officeart/2005/8/layout/target3"/>
    <dgm:cxn modelId="{2346B035-2839-4DC1-8A16-B80D93391D43}" type="presParOf" srcId="{BE7C773C-4DA6-478A-BF59-E8BF15DB0AA8}" destId="{F115E979-2E01-439F-9EE9-E8FF3B09E4EA}" srcOrd="5" destOrd="0" presId="urn:microsoft.com/office/officeart/2005/8/layout/target3"/>
    <dgm:cxn modelId="{3C2DC60A-C960-4E0F-BFC0-0DDCDE842E30}" type="presParOf" srcId="{BE7C773C-4DA6-478A-BF59-E8BF15DB0AA8}" destId="{3CD506DF-9DB1-4E46-AA8F-5CFE4CD65BC7}" srcOrd="6" destOrd="0" presId="urn:microsoft.com/office/officeart/2005/8/layout/target3"/>
    <dgm:cxn modelId="{4071ED77-9908-4E16-B107-F014A3985332}" type="presParOf" srcId="{BE7C773C-4DA6-478A-BF59-E8BF15DB0AA8}" destId="{26101533-C58A-4D19-AA4A-DC192405D4F7}" srcOrd="7" destOrd="0" presId="urn:microsoft.com/office/officeart/2005/8/layout/target3"/>
    <dgm:cxn modelId="{F13AFF95-A12D-4CC0-9F70-01B8DD88DB86}" type="presParOf" srcId="{BE7C773C-4DA6-478A-BF59-E8BF15DB0AA8}" destId="{08D5A7D8-5EED-4D3D-B262-EABB61681387}" srcOrd="8" destOrd="0" presId="urn:microsoft.com/office/officeart/2005/8/layout/target3"/>
    <dgm:cxn modelId="{AF976F4A-50A3-4DB2-B4E1-E7DE72170836}" type="presParOf" srcId="{BE7C773C-4DA6-478A-BF59-E8BF15DB0AA8}" destId="{DA9B1CC8-2FA1-4076-B9B9-9ED9ACEBC524}" srcOrd="9" destOrd="0" presId="urn:microsoft.com/office/officeart/2005/8/layout/target3"/>
    <dgm:cxn modelId="{ADC918B0-3662-4BD8-92BF-D47A2FE8DFFF}" type="presParOf" srcId="{BE7C773C-4DA6-478A-BF59-E8BF15DB0AA8}" destId="{8F06F369-7A2E-4592-A1DC-323A4BD32B2F}" srcOrd="10" destOrd="0" presId="urn:microsoft.com/office/officeart/2005/8/layout/target3"/>
    <dgm:cxn modelId="{53B64825-4539-42A8-9063-8D5A89E990EE}" type="presParOf" srcId="{BE7C773C-4DA6-478A-BF59-E8BF15DB0AA8}" destId="{48EF9A72-2579-43B5-888E-CAA58C66D155}" srcOrd="11" destOrd="0" presId="urn:microsoft.com/office/officeart/2005/8/layout/target3"/>
    <dgm:cxn modelId="{E5E39C85-DAA3-4A92-A3B5-84922D1791DB}" type="presParOf" srcId="{BE7C773C-4DA6-478A-BF59-E8BF15DB0AA8}" destId="{EE33D50C-CB6B-4D0F-A4D4-00328D7143D1}" srcOrd="12" destOrd="0" presId="urn:microsoft.com/office/officeart/2005/8/layout/target3"/>
    <dgm:cxn modelId="{9FC48F15-12F7-4887-9251-20A97362BA7E}" type="presParOf" srcId="{BE7C773C-4DA6-478A-BF59-E8BF15DB0AA8}" destId="{F5E0FF3D-7734-4768-B93F-5720BE849F77}" srcOrd="13" destOrd="0" presId="urn:microsoft.com/office/officeart/2005/8/layout/target3"/>
    <dgm:cxn modelId="{2DA28145-295E-4F20-BE99-93B08C25E613}" type="presParOf" srcId="{BE7C773C-4DA6-478A-BF59-E8BF15DB0AA8}" destId="{26DA3A31-7FBB-40DA-9331-CD90BB06DBC9}" srcOrd="14" destOrd="0" presId="urn:microsoft.com/office/officeart/2005/8/layout/target3"/>
    <dgm:cxn modelId="{37067CC1-C3AF-4D42-903A-6148EE45127E}" type="presParOf" srcId="{BE7C773C-4DA6-478A-BF59-E8BF15DB0AA8}" destId="{42B4C471-36D1-4237-A0D3-4C77E34D1083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13D25-73DF-473D-9DEF-206C2D073C54}" type="doc">
      <dgm:prSet loTypeId="urn:microsoft.com/office/officeart/2005/8/layout/process2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AF92DBC8-BB32-4277-93DA-D0C335BDD72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자문 및 치료</a:t>
          </a:r>
        </a:p>
      </dgm:t>
    </dgm:pt>
    <dgm:pt modelId="{ECFB3ACE-1582-4315-82DC-CCDB41CA615B}" type="parTrans" cxnId="{07B58106-30E4-4BBF-AFB4-29EA4345EF7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1DB878F-327F-4D30-B9F0-53A68C237463}" type="sibTrans" cxnId="{07B58106-30E4-4BBF-AFB4-29EA4345EF7A}">
      <dgm:prSet custT="1"/>
      <dgm:spPr>
        <a:ln>
          <a:solidFill>
            <a:srgbClr val="002060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08D81B8B-FCCB-4322-9E42-3D7E3BBEE3BD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원격</a:t>
          </a:r>
          <a:r>
            <a:rPr lang="en-US" altLang="ko-KR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/</a:t>
          </a:r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대면 건강관리</a:t>
          </a:r>
        </a:p>
      </dgm:t>
    </dgm:pt>
    <dgm:pt modelId="{E1451CA1-81B0-44F7-89AA-806E79B164FD}" type="parTrans" cxnId="{5FE9446F-B4D8-460D-B1DC-A3060033818E}">
      <dgm:prSet/>
      <dgm:spPr/>
      <dgm:t>
        <a:bodyPr/>
        <a:lstStyle/>
        <a:p>
          <a:pPr latinLnBrk="1"/>
          <a:endParaRPr lang="ko-KR" altLang="en-US"/>
        </a:p>
      </dgm:t>
    </dgm:pt>
    <dgm:pt modelId="{BCD228C0-27E2-40BF-8160-E8A505BA6AEF}" type="sibTrans" cxnId="{5FE9446F-B4D8-460D-B1DC-A3060033818E}">
      <dgm:prSet/>
      <dgm:spPr/>
      <dgm:t>
        <a:bodyPr/>
        <a:lstStyle/>
        <a:p>
          <a:pPr latinLnBrk="1"/>
          <a:endParaRPr lang="ko-KR" altLang="en-US"/>
        </a:p>
      </dgm:t>
    </dgm:pt>
    <dgm:pt modelId="{DC8ECF22-1EA8-4FEE-9B3A-08F1CA1EF7B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치료</a:t>
          </a:r>
        </a:p>
      </dgm:t>
    </dgm:pt>
    <dgm:pt modelId="{E09B2290-CCD0-41DD-A494-AC176E8BFE2A}" type="parTrans" cxnId="{130B52E6-29C8-4924-B3D5-89F71F767AED}">
      <dgm:prSet/>
      <dgm:spPr/>
      <dgm:t>
        <a:bodyPr/>
        <a:lstStyle/>
        <a:p>
          <a:pPr latinLnBrk="1"/>
          <a:endParaRPr lang="ko-KR" altLang="en-US"/>
        </a:p>
      </dgm:t>
    </dgm:pt>
    <dgm:pt modelId="{68FFACC3-299D-4734-A51B-73060B71EABB}" type="sibTrans" cxnId="{130B52E6-29C8-4924-B3D5-89F71F767AED}">
      <dgm:prSet/>
      <dgm:spPr/>
      <dgm:t>
        <a:bodyPr/>
        <a:lstStyle/>
        <a:p>
          <a:pPr latinLnBrk="1"/>
          <a:endParaRPr lang="ko-KR" altLang="en-US"/>
        </a:p>
      </dgm:t>
    </dgm:pt>
    <dgm:pt modelId="{B5CAD309-DFE7-4147-98C3-27702D1F8270}" type="pres">
      <dgm:prSet presAssocID="{54E13D25-73DF-473D-9DEF-206C2D073C54}" presName="linearFlow" presStyleCnt="0">
        <dgm:presLayoutVars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BDB9DDF-5B11-49DA-9AF8-54CC6ADC1D3F}" type="pres">
      <dgm:prSet presAssocID="{AF92DBC8-BB32-4277-93DA-D0C335BDD7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0C69A4E-7126-4744-AFAA-06CABFBDBE27}" type="pres">
      <dgm:prSet presAssocID="{D1DB878F-327F-4D30-B9F0-53A68C237463}" presName="sibTrans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3350A755-CC26-40F4-9670-171FDD1D2B91}" type="pres">
      <dgm:prSet presAssocID="{D1DB878F-327F-4D30-B9F0-53A68C237463}" presName="connectorText" presStyleLbl="sibTrans2D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B199B96C-DB5B-44C8-AD3D-C9C7296B4A55}" type="pres">
      <dgm:prSet presAssocID="{08D81B8B-FCCB-4322-9E42-3D7E3BBEE3B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0CA7CD9-0B71-4B3E-A7A3-452D72BA0F84}" type="pres">
      <dgm:prSet presAssocID="{BCD228C0-27E2-40BF-8160-E8A505BA6AEF}" presName="sibTrans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E1070C9A-0E5F-49BA-9D2B-E4FBF3597BE4}" type="pres">
      <dgm:prSet presAssocID="{BCD228C0-27E2-40BF-8160-E8A505BA6AEF}" presName="connectorText" presStyleLbl="sibTrans2D1" presStyleIdx="1" presStyleCnt="2"/>
      <dgm:spPr/>
      <dgm:t>
        <a:bodyPr/>
        <a:lstStyle/>
        <a:p>
          <a:pPr latinLnBrk="1"/>
          <a:endParaRPr lang="ko-KR" altLang="en-US"/>
        </a:p>
      </dgm:t>
    </dgm:pt>
    <dgm:pt modelId="{49B416C2-3A00-47ED-8229-02D28C4809B6}" type="pres">
      <dgm:prSet presAssocID="{DC8ECF22-1EA8-4FEE-9B3A-08F1CA1EF7B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30B52E6-29C8-4924-B3D5-89F71F767AED}" srcId="{54E13D25-73DF-473D-9DEF-206C2D073C54}" destId="{DC8ECF22-1EA8-4FEE-9B3A-08F1CA1EF7B2}" srcOrd="2" destOrd="0" parTransId="{E09B2290-CCD0-41DD-A494-AC176E8BFE2A}" sibTransId="{68FFACC3-299D-4734-A51B-73060B71EABB}"/>
    <dgm:cxn modelId="{56B18ADC-29ED-4C1F-9B09-5B256B15F2BA}" type="presOf" srcId="{54E13D25-73DF-473D-9DEF-206C2D073C54}" destId="{B5CAD309-DFE7-4147-98C3-27702D1F8270}" srcOrd="0" destOrd="0" presId="urn:microsoft.com/office/officeart/2005/8/layout/process2"/>
    <dgm:cxn modelId="{1CEE57E8-5BD6-4B36-BB7A-9FE6CD42E28E}" type="presOf" srcId="{08D81B8B-FCCB-4322-9E42-3D7E3BBEE3BD}" destId="{B199B96C-DB5B-44C8-AD3D-C9C7296B4A55}" srcOrd="0" destOrd="0" presId="urn:microsoft.com/office/officeart/2005/8/layout/process2"/>
    <dgm:cxn modelId="{EF7890E7-8D33-4C51-89E8-031965FCE18A}" type="presOf" srcId="{BCD228C0-27E2-40BF-8160-E8A505BA6AEF}" destId="{40CA7CD9-0B71-4B3E-A7A3-452D72BA0F84}" srcOrd="0" destOrd="0" presId="urn:microsoft.com/office/officeart/2005/8/layout/process2"/>
    <dgm:cxn modelId="{6A940A23-1667-4567-A514-A5137DC06798}" type="presOf" srcId="{BCD228C0-27E2-40BF-8160-E8A505BA6AEF}" destId="{E1070C9A-0E5F-49BA-9D2B-E4FBF3597BE4}" srcOrd="1" destOrd="0" presId="urn:microsoft.com/office/officeart/2005/8/layout/process2"/>
    <dgm:cxn modelId="{4DDE697F-7A6E-4971-8E98-01D7136FCAD7}" type="presOf" srcId="{D1DB878F-327F-4D30-B9F0-53A68C237463}" destId="{B0C69A4E-7126-4744-AFAA-06CABFBDBE27}" srcOrd="0" destOrd="0" presId="urn:microsoft.com/office/officeart/2005/8/layout/process2"/>
    <dgm:cxn modelId="{5FE9446F-B4D8-460D-B1DC-A3060033818E}" srcId="{54E13D25-73DF-473D-9DEF-206C2D073C54}" destId="{08D81B8B-FCCB-4322-9E42-3D7E3BBEE3BD}" srcOrd="1" destOrd="0" parTransId="{E1451CA1-81B0-44F7-89AA-806E79B164FD}" sibTransId="{BCD228C0-27E2-40BF-8160-E8A505BA6AEF}"/>
    <dgm:cxn modelId="{07B58106-30E4-4BBF-AFB4-29EA4345EF7A}" srcId="{54E13D25-73DF-473D-9DEF-206C2D073C54}" destId="{AF92DBC8-BB32-4277-93DA-D0C335BDD728}" srcOrd="0" destOrd="0" parTransId="{ECFB3ACE-1582-4315-82DC-CCDB41CA615B}" sibTransId="{D1DB878F-327F-4D30-B9F0-53A68C237463}"/>
    <dgm:cxn modelId="{EE4DA03B-CF82-4943-9865-1EF87A003125}" type="presOf" srcId="{AF92DBC8-BB32-4277-93DA-D0C335BDD728}" destId="{7BDB9DDF-5B11-49DA-9AF8-54CC6ADC1D3F}" srcOrd="0" destOrd="0" presId="urn:microsoft.com/office/officeart/2005/8/layout/process2"/>
    <dgm:cxn modelId="{6379B617-9BF3-4874-BB99-6EA0F2DD5897}" type="presOf" srcId="{D1DB878F-327F-4D30-B9F0-53A68C237463}" destId="{3350A755-CC26-40F4-9670-171FDD1D2B91}" srcOrd="1" destOrd="0" presId="urn:microsoft.com/office/officeart/2005/8/layout/process2"/>
    <dgm:cxn modelId="{CB0E3479-1960-4AA5-9E71-22E791647F88}" type="presOf" srcId="{DC8ECF22-1EA8-4FEE-9B3A-08F1CA1EF7B2}" destId="{49B416C2-3A00-47ED-8229-02D28C4809B6}" srcOrd="0" destOrd="0" presId="urn:microsoft.com/office/officeart/2005/8/layout/process2"/>
    <dgm:cxn modelId="{54A49674-7631-4701-B7B7-81B801B7D325}" type="presParOf" srcId="{B5CAD309-DFE7-4147-98C3-27702D1F8270}" destId="{7BDB9DDF-5B11-49DA-9AF8-54CC6ADC1D3F}" srcOrd="0" destOrd="0" presId="urn:microsoft.com/office/officeart/2005/8/layout/process2"/>
    <dgm:cxn modelId="{ABD9377B-AC04-495C-834F-99C316C7A40A}" type="presParOf" srcId="{B5CAD309-DFE7-4147-98C3-27702D1F8270}" destId="{B0C69A4E-7126-4744-AFAA-06CABFBDBE27}" srcOrd="1" destOrd="0" presId="urn:microsoft.com/office/officeart/2005/8/layout/process2"/>
    <dgm:cxn modelId="{6B493ADA-4809-4ADF-8D34-93B002ACD05C}" type="presParOf" srcId="{B0C69A4E-7126-4744-AFAA-06CABFBDBE27}" destId="{3350A755-CC26-40F4-9670-171FDD1D2B91}" srcOrd="0" destOrd="0" presId="urn:microsoft.com/office/officeart/2005/8/layout/process2"/>
    <dgm:cxn modelId="{19297067-D8CE-4558-B081-2F804898E98F}" type="presParOf" srcId="{B5CAD309-DFE7-4147-98C3-27702D1F8270}" destId="{B199B96C-DB5B-44C8-AD3D-C9C7296B4A55}" srcOrd="2" destOrd="0" presId="urn:microsoft.com/office/officeart/2005/8/layout/process2"/>
    <dgm:cxn modelId="{A2902888-1BDA-4999-92EF-298B74C194CC}" type="presParOf" srcId="{B5CAD309-DFE7-4147-98C3-27702D1F8270}" destId="{40CA7CD9-0B71-4B3E-A7A3-452D72BA0F84}" srcOrd="3" destOrd="0" presId="urn:microsoft.com/office/officeart/2005/8/layout/process2"/>
    <dgm:cxn modelId="{8E76E186-9108-421A-9A00-A6E0FD9F0F01}" type="presParOf" srcId="{40CA7CD9-0B71-4B3E-A7A3-452D72BA0F84}" destId="{E1070C9A-0E5F-49BA-9D2B-E4FBF3597BE4}" srcOrd="0" destOrd="0" presId="urn:microsoft.com/office/officeart/2005/8/layout/process2"/>
    <dgm:cxn modelId="{9E582E90-2156-4877-94E5-A9DA60646124}" type="presParOf" srcId="{B5CAD309-DFE7-4147-98C3-27702D1F8270}" destId="{49B416C2-3A00-47ED-8229-02D28C4809B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82565-C1C4-4876-AE46-E890B6253E0B}">
      <dsp:nvSpPr>
        <dsp:cNvPr id="0" name=""/>
        <dsp:cNvSpPr/>
      </dsp:nvSpPr>
      <dsp:spPr>
        <a:xfrm>
          <a:off x="0" y="0"/>
          <a:ext cx="1440327" cy="14403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4DEF7E-EDE1-496D-BEAC-BC8B096C356C}">
      <dsp:nvSpPr>
        <dsp:cNvPr id="0" name=""/>
        <dsp:cNvSpPr/>
      </dsp:nvSpPr>
      <dsp:spPr>
        <a:xfrm>
          <a:off x="720163" y="0"/>
          <a:ext cx="1871398" cy="1440327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측정</a:t>
          </a:r>
        </a:p>
      </dsp:txBody>
      <dsp:txXfrm>
        <a:off x="720163" y="0"/>
        <a:ext cx="1871398" cy="306069"/>
      </dsp:txXfrm>
    </dsp:sp>
    <dsp:sp modelId="{C6D807E4-7BC9-4783-86CA-BE13689C18B1}">
      <dsp:nvSpPr>
        <dsp:cNvPr id="0" name=""/>
        <dsp:cNvSpPr/>
      </dsp:nvSpPr>
      <dsp:spPr>
        <a:xfrm>
          <a:off x="189042" y="306069"/>
          <a:ext cx="1062241" cy="106224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15E979-2E01-439F-9EE9-E8FF3B09E4EA}">
      <dsp:nvSpPr>
        <dsp:cNvPr id="0" name=""/>
        <dsp:cNvSpPr/>
      </dsp:nvSpPr>
      <dsp:spPr>
        <a:xfrm>
          <a:off x="720163" y="306069"/>
          <a:ext cx="1871398" cy="1062241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헬스케어 앱</a:t>
          </a:r>
        </a:p>
      </dsp:txBody>
      <dsp:txXfrm>
        <a:off x="720163" y="306069"/>
        <a:ext cx="1871398" cy="306069"/>
      </dsp:txXfrm>
    </dsp:sp>
    <dsp:sp modelId="{26101533-C58A-4D19-AA4A-DC192405D4F7}">
      <dsp:nvSpPr>
        <dsp:cNvPr id="0" name=""/>
        <dsp:cNvSpPr/>
      </dsp:nvSpPr>
      <dsp:spPr>
        <a:xfrm>
          <a:off x="378085" y="612138"/>
          <a:ext cx="684155" cy="68415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D5A7D8-5EED-4D3D-B262-EABB61681387}">
      <dsp:nvSpPr>
        <dsp:cNvPr id="0" name=""/>
        <dsp:cNvSpPr/>
      </dsp:nvSpPr>
      <dsp:spPr>
        <a:xfrm>
          <a:off x="720163" y="612138"/>
          <a:ext cx="1871398" cy="684155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PC</a:t>
          </a:r>
          <a:endParaRPr lang="ko-KR" altLang="en-US" sz="1800" kern="1200" dirty="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720163" y="612138"/>
        <a:ext cx="1871398" cy="306069"/>
      </dsp:txXfrm>
    </dsp:sp>
    <dsp:sp modelId="{8F06F369-7A2E-4592-A1DC-323A4BD32B2F}">
      <dsp:nvSpPr>
        <dsp:cNvPr id="0" name=""/>
        <dsp:cNvSpPr/>
      </dsp:nvSpPr>
      <dsp:spPr>
        <a:xfrm>
          <a:off x="567128" y="918208"/>
          <a:ext cx="306069" cy="30606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EF9A72-2579-43B5-888E-CAA58C66D155}">
      <dsp:nvSpPr>
        <dsp:cNvPr id="0" name=""/>
        <dsp:cNvSpPr/>
      </dsp:nvSpPr>
      <dsp:spPr>
        <a:xfrm>
          <a:off x="720163" y="918208"/>
          <a:ext cx="1871398" cy="306069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모바일</a:t>
          </a:r>
        </a:p>
      </dsp:txBody>
      <dsp:txXfrm>
        <a:off x="720163" y="918208"/>
        <a:ext cx="1871398" cy="306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B9DDF-5B11-49DA-9AF8-54CC6ADC1D3F}">
      <dsp:nvSpPr>
        <dsp:cNvPr id="0" name=""/>
        <dsp:cNvSpPr/>
      </dsp:nvSpPr>
      <dsp:spPr>
        <a:xfrm>
          <a:off x="480121" y="0"/>
          <a:ext cx="2189328" cy="5800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자문 및 치료</a:t>
          </a:r>
        </a:p>
      </dsp:txBody>
      <dsp:txXfrm>
        <a:off x="497110" y="16989"/>
        <a:ext cx="2155350" cy="546066"/>
      </dsp:txXfrm>
    </dsp:sp>
    <dsp:sp modelId="{B0C69A4E-7126-4744-AFAA-06CABFBDBE27}">
      <dsp:nvSpPr>
        <dsp:cNvPr id="0" name=""/>
        <dsp:cNvSpPr/>
      </dsp:nvSpPr>
      <dsp:spPr>
        <a:xfrm rot="5400000">
          <a:off x="1466027" y="594545"/>
          <a:ext cx="217516" cy="2610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solidFill>
            <a:srgbClr val="00206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 rot="-5400000">
        <a:off x="1496480" y="616297"/>
        <a:ext cx="156612" cy="152261"/>
      </dsp:txXfrm>
    </dsp:sp>
    <dsp:sp modelId="{B199B96C-DB5B-44C8-AD3D-C9C7296B4A55}">
      <dsp:nvSpPr>
        <dsp:cNvPr id="0" name=""/>
        <dsp:cNvSpPr/>
      </dsp:nvSpPr>
      <dsp:spPr>
        <a:xfrm>
          <a:off x="480121" y="870066"/>
          <a:ext cx="2189328" cy="580044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원격</a:t>
          </a:r>
          <a:r>
            <a:rPr lang="en-US" altLang="ko-KR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/</a:t>
          </a: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대면 건강관리</a:t>
          </a:r>
        </a:p>
      </dsp:txBody>
      <dsp:txXfrm>
        <a:off x="497110" y="887055"/>
        <a:ext cx="2155350" cy="546066"/>
      </dsp:txXfrm>
    </dsp:sp>
    <dsp:sp modelId="{40CA7CD9-0B71-4B3E-A7A3-452D72BA0F84}">
      <dsp:nvSpPr>
        <dsp:cNvPr id="0" name=""/>
        <dsp:cNvSpPr/>
      </dsp:nvSpPr>
      <dsp:spPr>
        <a:xfrm rot="5400000">
          <a:off x="1466027" y="1464612"/>
          <a:ext cx="217516" cy="2610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000" kern="1200"/>
        </a:p>
      </dsp:txBody>
      <dsp:txXfrm rot="-5400000">
        <a:off x="1496480" y="1486364"/>
        <a:ext cx="156612" cy="152261"/>
      </dsp:txXfrm>
    </dsp:sp>
    <dsp:sp modelId="{49B416C2-3A00-47ED-8229-02D28C4809B6}">
      <dsp:nvSpPr>
        <dsp:cNvPr id="0" name=""/>
        <dsp:cNvSpPr/>
      </dsp:nvSpPr>
      <dsp:spPr>
        <a:xfrm>
          <a:off x="480121" y="1740133"/>
          <a:ext cx="2189328" cy="580044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치료</a:t>
          </a:r>
        </a:p>
      </dsp:txBody>
      <dsp:txXfrm>
        <a:off x="497110" y="1757122"/>
        <a:ext cx="2155350" cy="546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4484A72A-B8D7-4677-A8F5-CE9B6B5A6BFB}"/>
              </a:ext>
            </a:extLst>
          </p:cNvPr>
          <p:cNvSpPr/>
          <p:nvPr userDrawn="1"/>
        </p:nvSpPr>
        <p:spPr>
          <a:xfrm>
            <a:off x="0" y="513184"/>
            <a:ext cx="9906000" cy="59057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9775732B-FFF4-4FE6-8F88-F7ADEA5711A7}"/>
              </a:ext>
            </a:extLst>
          </p:cNvPr>
          <p:cNvSpPr/>
          <p:nvPr userDrawn="1"/>
        </p:nvSpPr>
        <p:spPr>
          <a:xfrm>
            <a:off x="465220" y="-2663"/>
            <a:ext cx="8975560" cy="1106424"/>
          </a:xfrm>
          <a:prstGeom prst="snip1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BD85702-92C0-4C02-8A5A-41CCFFBD0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" y="6307694"/>
            <a:ext cx="1260158" cy="41378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BD3584-3B25-42BE-8BF8-1BC42DF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62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round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5056192" y="2794912"/>
            <a:ext cx="4196080" cy="1686557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Healthcare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380" y="230625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z="1600" smtClean="0">
                <a:solidFill>
                  <a:schemeClr val="tx1"/>
                </a:solidFill>
              </a:rPr>
              <a:t>2</a:t>
            </a:fld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3651739" y="2224392"/>
            <a:ext cx="5573224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6" name="사다리꼴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321397" y="1556615"/>
            <a:ext cx="1209964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3651739" y="3443590"/>
            <a:ext cx="5573224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8" name="사다리꼴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321397" y="2775813"/>
            <a:ext cx="1209964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3651739" y="4662205"/>
            <a:ext cx="5573224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321397" y="3994428"/>
            <a:ext cx="1209964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3651739" y="5875913"/>
            <a:ext cx="5573224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2" name="사다리꼴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321397" y="5208136"/>
            <a:ext cx="1209964" cy="886690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641795" y="1788234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스마트 헬스케어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641795" y="3005138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헬스케어 서비스 발전방향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641795" y="4222042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디지털 헬스케어 산업 전망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641795" y="5438945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스마트 헬스케어 산업 구조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2613B77-02F9-44F9-8292-25749B7EAD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4" t="3409" r="4137" b="70166"/>
          <a:stretch/>
        </p:blipFill>
        <p:spPr>
          <a:xfrm>
            <a:off x="933044" y="1710818"/>
            <a:ext cx="1555424" cy="144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스마트 헬스케어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0941" y="1511300"/>
            <a:ext cx="8437945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ko-KR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Smart</a:t>
            </a:r>
            <a:r>
              <a:rPr lang="ko-KR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Health </a:t>
            </a:r>
            <a:r>
              <a:rPr lang="ko-KR" altLang="ko-KR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Definitions</a:t>
            </a:r>
            <a:r>
              <a:rPr lang="ko-KR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Technology that provides customized health and medical services such as disease prevention, health damage, diagnosis, treatment, prognosis, health and life care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00941" y="3813652"/>
            <a:ext cx="723417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스마트 헬스케어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개인의 건강과 의료에 관한 정보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기기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시스템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플랫폼을 다루는 산업분야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건강 관련 서비스와 의료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IT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가 융합된 종합 의료서비스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3698" y="4658682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356412" y="2185660"/>
            <a:ext cx="1242713" cy="774000"/>
          </a:xfrm>
          <a:prstGeom prst="round1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시기</a:t>
            </a:r>
          </a:p>
        </p:txBody>
      </p:sp>
      <p:sp>
        <p:nvSpPr>
          <p:cNvPr id="7" name="사각형: 둥근 한쪽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356412" y="5354651"/>
            <a:ext cx="1242713" cy="849600"/>
          </a:xfrm>
          <a:prstGeom prst="round1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주요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시스템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헬스케어 서비스 발전방향</a:t>
            </a:r>
          </a:p>
        </p:txBody>
      </p:sp>
      <p:sp>
        <p:nvSpPr>
          <p:cNvPr id="16" name="사각형: 잘린 위쪽 모서리 15">
            <a:extLst>
              <a:ext uri="{FF2B5EF4-FFF2-40B4-BE49-F238E27FC236}">
                <a16:creationId xmlns:a16="http://schemas.microsoft.com/office/drawing/2014/main" id="{4193BF7F-E3FA-4F70-D19B-5E202D2EFB45}"/>
              </a:ext>
            </a:extLst>
          </p:cNvPr>
          <p:cNvSpPr/>
          <p:nvPr/>
        </p:nvSpPr>
        <p:spPr>
          <a:xfrm>
            <a:off x="1589849" y="1413075"/>
            <a:ext cx="26460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오각형 16">
            <a:extLst>
              <a:ext uri="{FF2B5EF4-FFF2-40B4-BE49-F238E27FC236}">
                <a16:creationId xmlns:a16="http://schemas.microsoft.com/office/drawing/2014/main" id="{CCA9E5FF-E1A8-88C6-9945-64C99019D710}"/>
              </a:ext>
            </a:extLst>
          </p:cNvPr>
          <p:cNvSpPr/>
          <p:nvPr/>
        </p:nvSpPr>
        <p:spPr>
          <a:xfrm>
            <a:off x="1589849" y="1413075"/>
            <a:ext cx="2646000" cy="782013"/>
          </a:xfrm>
          <a:prstGeom prst="pent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E-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헬스</a:t>
            </a:r>
          </a:p>
        </p:txBody>
      </p:sp>
      <p:sp>
        <p:nvSpPr>
          <p:cNvPr id="12" name="사각형: 둥근 한쪽 모서리 11">
            <a:extLst>
              <a:ext uri="{FF2B5EF4-FFF2-40B4-BE49-F238E27FC236}">
                <a16:creationId xmlns:a16="http://schemas.microsoft.com/office/drawing/2014/main" id="{B5BDABDC-1142-49BF-ADEC-F00341457D47}"/>
              </a:ext>
            </a:extLst>
          </p:cNvPr>
          <p:cNvSpPr/>
          <p:nvPr/>
        </p:nvSpPr>
        <p:spPr>
          <a:xfrm>
            <a:off x="356412" y="2959008"/>
            <a:ext cx="1242713" cy="774000"/>
          </a:xfrm>
          <a:prstGeom prst="round1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서비스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내용</a:t>
            </a:r>
          </a:p>
        </p:txBody>
      </p:sp>
      <p:sp>
        <p:nvSpPr>
          <p:cNvPr id="14" name="사각형: 둥근 한쪽 모서리 13">
            <a:extLst>
              <a:ext uri="{FF2B5EF4-FFF2-40B4-BE49-F238E27FC236}">
                <a16:creationId xmlns:a16="http://schemas.microsoft.com/office/drawing/2014/main" id="{C333B91C-58B2-4AD6-B419-BD374DF71C6E}"/>
              </a:ext>
            </a:extLst>
          </p:cNvPr>
          <p:cNvSpPr/>
          <p:nvPr/>
        </p:nvSpPr>
        <p:spPr>
          <a:xfrm>
            <a:off x="356412" y="3732356"/>
            <a:ext cx="1242713" cy="774000"/>
          </a:xfrm>
          <a:prstGeom prst="round1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 이용자</a:t>
            </a:r>
          </a:p>
        </p:txBody>
      </p:sp>
      <p:sp>
        <p:nvSpPr>
          <p:cNvPr id="19" name="사각형: 잘린 위쪽 모서리 18">
            <a:extLst>
              <a:ext uri="{FF2B5EF4-FFF2-40B4-BE49-F238E27FC236}">
                <a16:creationId xmlns:a16="http://schemas.microsoft.com/office/drawing/2014/main" id="{5012B359-8AC5-42C1-8F2D-F1EBAE872104}"/>
              </a:ext>
            </a:extLst>
          </p:cNvPr>
          <p:cNvSpPr/>
          <p:nvPr/>
        </p:nvSpPr>
        <p:spPr>
          <a:xfrm>
            <a:off x="4232461" y="1413075"/>
            <a:ext cx="26460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오각형 19">
            <a:extLst>
              <a:ext uri="{FF2B5EF4-FFF2-40B4-BE49-F238E27FC236}">
                <a16:creationId xmlns:a16="http://schemas.microsoft.com/office/drawing/2014/main" id="{AA60D352-3F49-4459-AA66-6B3EF94C647A}"/>
              </a:ext>
            </a:extLst>
          </p:cNvPr>
          <p:cNvSpPr/>
          <p:nvPr/>
        </p:nvSpPr>
        <p:spPr>
          <a:xfrm>
            <a:off x="4232461" y="1413075"/>
            <a:ext cx="2646000" cy="782013"/>
          </a:xfrm>
          <a:prstGeom prst="pent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U-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헬스</a:t>
            </a:r>
          </a:p>
        </p:txBody>
      </p:sp>
      <p:sp>
        <p:nvSpPr>
          <p:cNvPr id="21" name="사각형: 둥근 한쪽 모서리 20">
            <a:extLst>
              <a:ext uri="{FF2B5EF4-FFF2-40B4-BE49-F238E27FC236}">
                <a16:creationId xmlns:a16="http://schemas.microsoft.com/office/drawing/2014/main" id="{539D6B71-5FFD-43FC-A589-B786AE5921D8}"/>
              </a:ext>
            </a:extLst>
          </p:cNvPr>
          <p:cNvSpPr/>
          <p:nvPr/>
        </p:nvSpPr>
        <p:spPr>
          <a:xfrm>
            <a:off x="356412" y="4505704"/>
            <a:ext cx="1242713" cy="849600"/>
          </a:xfrm>
          <a:prstGeom prst="round1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 제공자</a:t>
            </a:r>
          </a:p>
        </p:txBody>
      </p:sp>
      <p:sp>
        <p:nvSpPr>
          <p:cNvPr id="24" name="사각형: 잘린 위쪽 모서리 23">
            <a:extLst>
              <a:ext uri="{FF2B5EF4-FFF2-40B4-BE49-F238E27FC236}">
                <a16:creationId xmlns:a16="http://schemas.microsoft.com/office/drawing/2014/main" id="{7BE026B0-ED2E-43E9-9711-9A7ECA2C6005}"/>
              </a:ext>
            </a:extLst>
          </p:cNvPr>
          <p:cNvSpPr/>
          <p:nvPr/>
        </p:nvSpPr>
        <p:spPr>
          <a:xfrm>
            <a:off x="6865797" y="1413075"/>
            <a:ext cx="26460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5" name="오각형 24">
            <a:extLst>
              <a:ext uri="{FF2B5EF4-FFF2-40B4-BE49-F238E27FC236}">
                <a16:creationId xmlns:a16="http://schemas.microsoft.com/office/drawing/2014/main" id="{877D7663-39C2-4AE5-A632-C0340A4D5143}"/>
              </a:ext>
            </a:extLst>
          </p:cNvPr>
          <p:cNvSpPr/>
          <p:nvPr/>
        </p:nvSpPr>
        <p:spPr>
          <a:xfrm>
            <a:off x="6865797" y="1413075"/>
            <a:ext cx="2646000" cy="782013"/>
          </a:xfrm>
          <a:prstGeom prst="pentagon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디지털 헬스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72344455"/>
              </p:ext>
            </p:extLst>
          </p:nvPr>
        </p:nvGraphicFramePr>
        <p:xfrm>
          <a:off x="1582078" y="2194444"/>
          <a:ext cx="7938996" cy="414689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64633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646332">
                  <a:extLst>
                    <a:ext uri="{9D8B030D-6E8A-4147-A177-3AD203B41FA5}">
                      <a16:colId xmlns:a16="http://schemas.microsoft.com/office/drawing/2014/main" val="279897824"/>
                    </a:ext>
                  </a:extLst>
                </a:gridCol>
                <a:gridCol w="2646332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77269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2000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2006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2010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년 이후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77269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치료 및 정보제공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치료 및 예방관리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치료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예방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복지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안전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77269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의료인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환자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의료인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환자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일반인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의료인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환자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일반인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7293271"/>
                  </a:ext>
                </a:extLst>
              </a:tr>
              <a:tr h="77269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병원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병원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ICT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기업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병원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ICT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기업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보험사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서비스 기업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9269323"/>
                  </a:ext>
                </a:extLst>
              </a:tr>
              <a:tr h="772698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의무기록 웹사이트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건강기록 모니터링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개인건강기록 기반 맞춤형 서비스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2533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</a:t>
            </a:r>
            <a:r>
              <a:rPr lang="ko-KR" altLang="en-US" dirty="0"/>
              <a:t>디지털 헬스케어 산업 전망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96987440"/>
              </p:ext>
            </p:extLst>
          </p:nvPr>
        </p:nvGraphicFramePr>
        <p:xfrm>
          <a:off x="681038" y="1554591"/>
          <a:ext cx="8543925" cy="4622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물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84446" y="2508390"/>
            <a:ext cx="2337004" cy="584987"/>
          </a:xfrm>
          <a:prstGeom prst="wav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단위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십억 달러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477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사각형: 잘린 한쪽 모서리 71">
            <a:extLst>
              <a:ext uri="{FF2B5EF4-FFF2-40B4-BE49-F238E27FC236}">
                <a16:creationId xmlns:a16="http://schemas.microsoft.com/office/drawing/2014/main" id="{FBEC284E-367E-874A-8A7D-5702FC881038}"/>
              </a:ext>
            </a:extLst>
          </p:cNvPr>
          <p:cNvSpPr/>
          <p:nvPr/>
        </p:nvSpPr>
        <p:spPr>
          <a:xfrm rot="10800000" flipH="1" flipV="1">
            <a:off x="239912" y="1303251"/>
            <a:ext cx="4590472" cy="4775200"/>
          </a:xfrm>
          <a:prstGeom prst="snip1Rect">
            <a:avLst>
              <a:gd name="adj" fmla="val 10712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사각형: 위쪽 모서리의 한쪽은 둥글고 다른 한쪽은 잘림 67">
            <a:extLst>
              <a:ext uri="{FF2B5EF4-FFF2-40B4-BE49-F238E27FC236}">
                <a16:creationId xmlns:a16="http://schemas.microsoft.com/office/drawing/2014/main" id="{2068885B-B9F2-26EF-B0F3-0E1B42E1A5B9}"/>
              </a:ext>
            </a:extLst>
          </p:cNvPr>
          <p:cNvSpPr/>
          <p:nvPr/>
        </p:nvSpPr>
        <p:spPr>
          <a:xfrm rot="16200000">
            <a:off x="593248" y="4459818"/>
            <a:ext cx="1103038" cy="1518896"/>
          </a:xfrm>
          <a:prstGeom prst="snipRoundRect">
            <a:avLst/>
          </a:prstGeom>
          <a:solidFill>
            <a:srgbClr val="A6E7A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6" name="육각형 65">
            <a:extLst>
              <a:ext uri="{FF2B5EF4-FFF2-40B4-BE49-F238E27FC236}">
                <a16:creationId xmlns:a16="http://schemas.microsoft.com/office/drawing/2014/main" id="{1286C546-A3BB-834E-AF82-C0336F772694}"/>
              </a:ext>
            </a:extLst>
          </p:cNvPr>
          <p:cNvSpPr/>
          <p:nvPr/>
        </p:nvSpPr>
        <p:spPr>
          <a:xfrm>
            <a:off x="1191271" y="1417509"/>
            <a:ext cx="2687752" cy="500344"/>
          </a:xfrm>
          <a:prstGeom prst="hexagon">
            <a:avLst/>
          </a:prstGeom>
          <a:solidFill>
            <a:srgbClr val="93C57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소비자</a:t>
            </a:r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BE7812B5-5377-5EB9-6D49-1EE5F4A3A405}"/>
              </a:ext>
            </a:extLst>
          </p:cNvPr>
          <p:cNvSpPr/>
          <p:nvPr/>
        </p:nvSpPr>
        <p:spPr>
          <a:xfrm rot="10800000" flipH="1">
            <a:off x="5070094" y="1303251"/>
            <a:ext cx="4590472" cy="4775200"/>
          </a:xfrm>
          <a:prstGeom prst="snip1Rect">
            <a:avLst>
              <a:gd name="adj" fmla="val 10301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 w="9525">
            <a:noFill/>
          </a:ln>
        </p:spPr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스마트 헬스케어 산업 구조</a:t>
            </a:r>
          </a:p>
        </p:txBody>
      </p:sp>
      <p:sp>
        <p:nvSpPr>
          <p:cNvPr id="25" name="오른쪽 화살표 설명선 64">
            <a:extLst>
              <a:ext uri="{FF2B5EF4-FFF2-40B4-BE49-F238E27FC236}">
                <a16:creationId xmlns:a16="http://schemas.microsoft.com/office/drawing/2014/main" id="{4A84A7E8-384F-02E7-B731-57ED52337138}"/>
              </a:ext>
            </a:extLst>
          </p:cNvPr>
          <p:cNvSpPr/>
          <p:nvPr/>
        </p:nvSpPr>
        <p:spPr>
          <a:xfrm flipH="1">
            <a:off x="5229258" y="4096626"/>
            <a:ext cx="1872000" cy="612000"/>
          </a:xfrm>
          <a:prstGeom prst="homePlate">
            <a:avLst/>
          </a:prstGeom>
          <a:solidFill>
            <a:srgbClr val="A6E7A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헬스케어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빅데이터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4" name="설명선: 왼쪽/오른쪽 화살표 33">
            <a:extLst>
              <a:ext uri="{FF2B5EF4-FFF2-40B4-BE49-F238E27FC236}">
                <a16:creationId xmlns:a16="http://schemas.microsoft.com/office/drawing/2014/main" id="{8418419B-C489-B9D7-DCBD-42CF9418E012}"/>
              </a:ext>
            </a:extLst>
          </p:cNvPr>
          <p:cNvSpPr/>
          <p:nvPr/>
        </p:nvSpPr>
        <p:spPr>
          <a:xfrm>
            <a:off x="5887720" y="2594140"/>
            <a:ext cx="2955220" cy="461442"/>
          </a:xfrm>
          <a:prstGeom prst="leftRightArrowCallout">
            <a:avLst>
              <a:gd name="adj1" fmla="val 50000"/>
              <a:gd name="adj2" fmla="val 25000"/>
              <a:gd name="adj3" fmla="val 37110"/>
              <a:gd name="adj4" fmla="val 90094"/>
            </a:avLst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건강모니터링 센터</a:t>
            </a:r>
          </a:p>
        </p:txBody>
      </p:sp>
      <p:sp>
        <p:nvSpPr>
          <p:cNvPr id="35" name="배지 34">
            <a:extLst>
              <a:ext uri="{FF2B5EF4-FFF2-40B4-BE49-F238E27FC236}">
                <a16:creationId xmlns:a16="http://schemas.microsoft.com/office/drawing/2014/main" id="{5EC9F426-87FC-9D8D-D0ED-D1C08696750D}"/>
              </a:ext>
            </a:extLst>
          </p:cNvPr>
          <p:cNvSpPr/>
          <p:nvPr/>
        </p:nvSpPr>
        <p:spPr>
          <a:xfrm>
            <a:off x="5887720" y="1990385"/>
            <a:ext cx="2955220" cy="461442"/>
          </a:xfrm>
          <a:prstGeom prst="plaque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데이터 수집 및 분석</a:t>
            </a:r>
            <a:endParaRPr lang="ko-KR" altLang="en-US" dirty="0">
              <a:solidFill>
                <a:schemeClr val="bg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36" name="순서도: 저장 데이터 35">
            <a:extLst>
              <a:ext uri="{FF2B5EF4-FFF2-40B4-BE49-F238E27FC236}">
                <a16:creationId xmlns:a16="http://schemas.microsoft.com/office/drawing/2014/main" id="{11F29688-5964-E9A5-7221-03E0D1E7E128}"/>
              </a:ext>
            </a:extLst>
          </p:cNvPr>
          <p:cNvSpPr/>
          <p:nvPr/>
        </p:nvSpPr>
        <p:spPr>
          <a:xfrm>
            <a:off x="7488844" y="1393536"/>
            <a:ext cx="2005606" cy="461442"/>
          </a:xfrm>
          <a:prstGeom prst="flowChartOnlineStorage">
            <a:avLst/>
          </a:prstGeom>
          <a:solidFill>
            <a:srgbClr val="8EE2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전문기업</a:t>
            </a:r>
          </a:p>
        </p:txBody>
      </p:sp>
      <p:sp>
        <p:nvSpPr>
          <p:cNvPr id="39" name="화살표: 톱니 모양의 오른쪽 38">
            <a:extLst>
              <a:ext uri="{FF2B5EF4-FFF2-40B4-BE49-F238E27FC236}">
                <a16:creationId xmlns:a16="http://schemas.microsoft.com/office/drawing/2014/main" id="{55AE0D99-B31F-15C2-C597-BB97777F014F}"/>
              </a:ext>
            </a:extLst>
          </p:cNvPr>
          <p:cNvSpPr/>
          <p:nvPr/>
        </p:nvSpPr>
        <p:spPr>
          <a:xfrm>
            <a:off x="5229258" y="3194801"/>
            <a:ext cx="1872000" cy="612000"/>
          </a:xfrm>
          <a:prstGeom prst="notchedRightArrow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컨설팅</a:t>
            </a:r>
          </a:p>
        </p:txBody>
      </p:sp>
      <p:sp>
        <p:nvSpPr>
          <p:cNvPr id="40" name="순서도: 다른 페이지 연결선 39">
            <a:extLst>
              <a:ext uri="{FF2B5EF4-FFF2-40B4-BE49-F238E27FC236}">
                <a16:creationId xmlns:a16="http://schemas.microsoft.com/office/drawing/2014/main" id="{3BB09CF8-E59F-B189-9230-46BE03AE3BDC}"/>
              </a:ext>
            </a:extLst>
          </p:cNvPr>
          <p:cNvSpPr/>
          <p:nvPr/>
        </p:nvSpPr>
        <p:spPr>
          <a:xfrm>
            <a:off x="7513278" y="3194801"/>
            <a:ext cx="1872000" cy="612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플랫폼 기업</a:t>
            </a:r>
          </a:p>
        </p:txBody>
      </p:sp>
      <p:sp>
        <p:nvSpPr>
          <p:cNvPr id="41" name="순서도: 순차적 액세스 저장소 40">
            <a:extLst>
              <a:ext uri="{FF2B5EF4-FFF2-40B4-BE49-F238E27FC236}">
                <a16:creationId xmlns:a16="http://schemas.microsoft.com/office/drawing/2014/main" id="{7ED1B14E-5E95-9C0E-36DE-47762F66E79D}"/>
              </a:ext>
            </a:extLst>
          </p:cNvPr>
          <p:cNvSpPr/>
          <p:nvPr/>
        </p:nvSpPr>
        <p:spPr>
          <a:xfrm rot="20265410">
            <a:off x="5394207" y="4843007"/>
            <a:ext cx="1141413" cy="1095879"/>
          </a:xfrm>
          <a:prstGeom prst="flowChartMagneticTape">
            <a:avLst/>
          </a:prstGeom>
          <a:solidFill>
            <a:srgbClr val="A5CBBE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EMR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4" name="오른쪽 화살표 설명선 64">
            <a:extLst>
              <a:ext uri="{FF2B5EF4-FFF2-40B4-BE49-F238E27FC236}">
                <a16:creationId xmlns:a16="http://schemas.microsoft.com/office/drawing/2014/main" id="{B9A6B20A-9CC5-7700-94A6-B4DADF51A83C}"/>
              </a:ext>
            </a:extLst>
          </p:cNvPr>
          <p:cNvSpPr/>
          <p:nvPr/>
        </p:nvSpPr>
        <p:spPr>
          <a:xfrm flipH="1">
            <a:off x="6916269" y="4908662"/>
            <a:ext cx="2315201" cy="461443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체내 외 진단기기</a:t>
            </a:r>
          </a:p>
        </p:txBody>
      </p:sp>
      <p:sp>
        <p:nvSpPr>
          <p:cNvPr id="45" name="오른쪽 화살표 설명선 64">
            <a:extLst>
              <a:ext uri="{FF2B5EF4-FFF2-40B4-BE49-F238E27FC236}">
                <a16:creationId xmlns:a16="http://schemas.microsoft.com/office/drawing/2014/main" id="{B7840C5A-7C94-B8A3-55BE-D77CA5ADFBC2}"/>
              </a:ext>
            </a:extLst>
          </p:cNvPr>
          <p:cNvSpPr/>
          <p:nvPr/>
        </p:nvSpPr>
        <p:spPr>
          <a:xfrm>
            <a:off x="7513278" y="4096626"/>
            <a:ext cx="1872000" cy="612000"/>
          </a:xfrm>
          <a:prstGeom prst="homePlate">
            <a:avLst/>
          </a:prstGeom>
          <a:solidFill>
            <a:srgbClr val="A6E7A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정보분석</a:t>
            </a:r>
          </a:p>
        </p:txBody>
      </p:sp>
      <p:sp>
        <p:nvSpPr>
          <p:cNvPr id="46" name="오른쪽 화살표 설명선 64">
            <a:extLst>
              <a:ext uri="{FF2B5EF4-FFF2-40B4-BE49-F238E27FC236}">
                <a16:creationId xmlns:a16="http://schemas.microsoft.com/office/drawing/2014/main" id="{EF680EAC-CDCA-C7FF-64DE-EBD24FA80EFB}"/>
              </a:ext>
            </a:extLst>
          </p:cNvPr>
          <p:cNvSpPr/>
          <p:nvPr/>
        </p:nvSpPr>
        <p:spPr>
          <a:xfrm>
            <a:off x="6910811" y="5477987"/>
            <a:ext cx="2315202" cy="461443"/>
          </a:xfrm>
          <a:prstGeom prst="snip2DiagRect">
            <a:avLst>
              <a:gd name="adj1" fmla="val 0"/>
              <a:gd name="adj2" fmla="val 309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웨어러블 기기 기업</a:t>
            </a:r>
          </a:p>
        </p:txBody>
      </p:sp>
      <p:graphicFrame>
        <p:nvGraphicFramePr>
          <p:cNvPr id="60" name="다이어그램 59">
            <a:extLst>
              <a:ext uri="{FF2B5EF4-FFF2-40B4-BE49-F238E27FC236}">
                <a16:creationId xmlns:a16="http://schemas.microsoft.com/office/drawing/2014/main" id="{0B44A186-76CE-3ED2-307A-D7FD923352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7530116"/>
              </p:ext>
            </p:extLst>
          </p:nvPr>
        </p:nvGraphicFramePr>
        <p:xfrm>
          <a:off x="2051436" y="4499103"/>
          <a:ext cx="2591562" cy="1440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5" name="다이어그램 64">
            <a:extLst>
              <a:ext uri="{FF2B5EF4-FFF2-40B4-BE49-F238E27FC236}">
                <a16:creationId xmlns:a16="http://schemas.microsoft.com/office/drawing/2014/main" id="{7C8D43BC-5868-EF41-1DFF-CB97851BDB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3574037"/>
              </p:ext>
            </p:extLst>
          </p:nvPr>
        </p:nvGraphicFramePr>
        <p:xfrm>
          <a:off x="-76971" y="2040405"/>
          <a:ext cx="3149571" cy="2320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7" name="화살표: 갈매기형 수장 66">
            <a:extLst>
              <a:ext uri="{FF2B5EF4-FFF2-40B4-BE49-F238E27FC236}">
                <a16:creationId xmlns:a16="http://schemas.microsoft.com/office/drawing/2014/main" id="{782412CB-CEA6-7F32-CB58-46CEBD3305BE}"/>
              </a:ext>
            </a:extLst>
          </p:cNvPr>
          <p:cNvSpPr/>
          <p:nvPr/>
        </p:nvSpPr>
        <p:spPr>
          <a:xfrm>
            <a:off x="5271722" y="1418702"/>
            <a:ext cx="2005606" cy="461442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전문기관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4DC5B8-F8B0-283F-13DE-FAC6157D0464}"/>
              </a:ext>
            </a:extLst>
          </p:cNvPr>
          <p:cNvSpPr txBox="1"/>
          <p:nvPr/>
        </p:nvSpPr>
        <p:spPr>
          <a:xfrm>
            <a:off x="538667" y="5034600"/>
            <a:ext cx="121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헬스케어</a:t>
            </a:r>
          </a:p>
        </p:txBody>
      </p:sp>
      <p:cxnSp>
        <p:nvCxnSpPr>
          <p:cNvPr id="28" name="꺾인 연결선 59">
            <a:extLst>
              <a:ext uri="{FF2B5EF4-FFF2-40B4-BE49-F238E27FC236}">
                <a16:creationId xmlns:a16="http://schemas.microsoft.com/office/drawing/2014/main" id="{2EA32BC7-C61C-6A15-40BC-1C06CFC97C1F}"/>
              </a:ext>
            </a:extLst>
          </p:cNvPr>
          <p:cNvCxnSpPr>
            <a:cxnSpLocks/>
            <a:stCxn id="45" idx="0"/>
            <a:endCxn id="25" idx="0"/>
          </p:cNvCxnSpPr>
          <p:nvPr/>
        </p:nvCxnSpPr>
        <p:spPr>
          <a:xfrm rot="16200000" flipV="1">
            <a:off x="7307268" y="3107616"/>
            <a:ext cx="12700" cy="1978020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별: 꼭짓점 8개 30">
            <a:extLst>
              <a:ext uri="{FF2B5EF4-FFF2-40B4-BE49-F238E27FC236}">
                <a16:creationId xmlns:a16="http://schemas.microsoft.com/office/drawing/2014/main" id="{C97C6305-39A9-4E59-8FEA-A6F881FAF297}"/>
              </a:ext>
            </a:extLst>
          </p:cNvPr>
          <p:cNvSpPr/>
          <p:nvPr/>
        </p:nvSpPr>
        <p:spPr>
          <a:xfrm>
            <a:off x="2950589" y="2358898"/>
            <a:ext cx="1772240" cy="1683194"/>
          </a:xfrm>
          <a:prstGeom prst="star8">
            <a:avLst/>
          </a:prstGeom>
          <a:solidFill>
            <a:srgbClr val="8EE2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운동시설</a:t>
            </a:r>
          </a:p>
        </p:txBody>
      </p:sp>
    </p:spTree>
    <p:extLst>
      <p:ext uri="{BB962C8B-B14F-4D97-AF65-F5344CB8AC3E}">
        <p14:creationId xmlns:p14="http://schemas.microsoft.com/office/powerpoint/2010/main" val="3190748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1487</TotalTime>
  <Words>221</Words>
  <Application>Microsoft Office PowerPoint</Application>
  <PresentationFormat>A4 용지(210x297mm)</PresentationFormat>
  <Paragraphs>77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스마트 헬스케어</vt:lpstr>
      <vt:lpstr>2. 헬스케어 서비스 발전방향</vt:lpstr>
      <vt:lpstr>3. 디지털 헬스케어 산업 전망</vt:lpstr>
      <vt:lpstr>4. 스마트 헬스케어 산업 구조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오피스위즈(LHJ)</dc:creator>
  <cp:lastModifiedBy>KPC</cp:lastModifiedBy>
  <cp:revision>54</cp:revision>
  <dcterms:created xsi:type="dcterms:W3CDTF">2023-07-20T02:58:21Z</dcterms:created>
  <dcterms:modified xsi:type="dcterms:W3CDTF">2024-12-16T00:24:44Z</dcterms:modified>
</cp:coreProperties>
</file>